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0" r:id="rId5"/>
    <p:sldId id="268" r:id="rId6"/>
    <p:sldId id="281" r:id="rId7"/>
    <p:sldId id="259" r:id="rId8"/>
    <p:sldId id="266" r:id="rId9"/>
    <p:sldId id="267" r:id="rId10"/>
    <p:sldId id="269" r:id="rId11"/>
    <p:sldId id="270" r:id="rId12"/>
    <p:sldId id="262" r:id="rId13"/>
    <p:sldId id="271" r:id="rId14"/>
    <p:sldId id="272" r:id="rId15"/>
    <p:sldId id="273" r:id="rId16"/>
    <p:sldId id="276" r:id="rId17"/>
    <p:sldId id="274" r:id="rId18"/>
    <p:sldId id="282" r:id="rId19"/>
    <p:sldId id="277" r:id="rId20"/>
    <p:sldId id="278" r:id="rId21"/>
    <p:sldId id="275" r:id="rId22"/>
    <p:sldId id="279" r:id="rId23"/>
    <p:sldId id="283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94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44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46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87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7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67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69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08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81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5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2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03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92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75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75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05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3BB5D-74DF-457C-92A8-65CDB93608AC}" type="datetimeFigureOut">
              <a:rPr lang="pl-PL" smtClean="0"/>
              <a:t>2017-04-01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57D981-5033-4ACD-9BA0-19F351E56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32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frowobezpieczni.pl/" TargetMode="External"/><Relationship Id="rId2" Type="http://schemas.openxmlformats.org/officeDocument/2006/relationships/hyperlink" Target="https://youtu.be/w9XXRvEOXi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ybernauci.edu.pl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087" y="1087750"/>
            <a:ext cx="7435253" cy="1892870"/>
          </a:xfrm>
        </p:spPr>
        <p:txBody>
          <a:bodyPr/>
          <a:lstStyle/>
          <a:p>
            <a:pPr algn="ctr"/>
            <a:r>
              <a:rPr lang="pl-PL" b="1" dirty="0"/>
              <a:t>(NIE)bezpieczna cyberprzestrzeń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73" y="3616014"/>
            <a:ext cx="3298958" cy="3298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239869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0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418" y="206063"/>
            <a:ext cx="9632837" cy="64651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Użytkownicy portali społecznościowych mogą zapraszać do swoich znajomych osoby już korzystające z serwisu, jak i osoby z zewnątrz. Wiąże się z tym ryzyko, że na </a:t>
            </a:r>
            <a:r>
              <a:rPr lang="pl-PL" b="1" dirty="0">
                <a:solidFill>
                  <a:schemeClr val="tx1"/>
                </a:solidFill>
              </a:rPr>
              <a:t>listach kontaktów młodych ludzi znajdą się osoby, których tak naprawdę nie znają w świecie rzeczywistym</a:t>
            </a:r>
            <a:r>
              <a:rPr lang="pl-PL" dirty="0">
                <a:solidFill>
                  <a:schemeClr val="tx1"/>
                </a:solidFill>
              </a:rPr>
              <a:t>, a które będą miały bezpośredni dostęp do wielu informacji o dziecku.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O negatywnym wymiarze działań w ramach portali społecz-nościowych można mówić w przypadku innego zjawiska tzw. </a:t>
            </a:r>
            <a:r>
              <a:rPr lang="pl-PL" b="1" dirty="0">
                <a:solidFill>
                  <a:schemeClr val="tx1"/>
                </a:solidFill>
              </a:rPr>
              <a:t>frappingu</a:t>
            </a:r>
            <a:r>
              <a:rPr lang="pl-PL" dirty="0">
                <a:solidFill>
                  <a:schemeClr val="tx1"/>
                </a:solidFill>
              </a:rPr>
              <a:t>. Polega ono na wykorzystaniu nieuwagi innego użytkownika, który nie wylogował się ze swojego konta, by podmienić jego zdjęcie profilowe, wstawić na profil komentarz, opis bądź inną treść, która w jakiś sposób ma go ośmieszyć.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Warto również zdawać sobie sprawę z tego, że jedną z informacji, która jest aktualizowana na profilu </a:t>
            </a:r>
            <a:r>
              <a:rPr lang="pl-PL" b="1" dirty="0">
                <a:solidFill>
                  <a:schemeClr val="tx1"/>
                </a:solidFill>
              </a:rPr>
              <a:t>jest położenie użytkownika</a:t>
            </a:r>
            <a:r>
              <a:rPr lang="pl-PL" dirty="0">
                <a:solidFill>
                  <a:schemeClr val="tx1"/>
                </a:solidFill>
              </a:rPr>
              <a:t>. Wystarczy raz wpisać swoją lokalizację korzystając z serwisu przez urządzenie mobilne, jak tablet czy smartfon, a będzie ono za każdym razem podczas zamieszczania postów uaktualniać pozycję użytkownika i ją wyświetlać </a:t>
            </a:r>
          </a:p>
        </p:txBody>
      </p:sp>
    </p:spTree>
    <p:extLst>
      <p:ext uri="{BB962C8B-B14F-4D97-AF65-F5344CB8AC3E}">
        <p14:creationId xmlns:p14="http://schemas.microsoft.com/office/powerpoint/2010/main" val="220872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843" y="296212"/>
            <a:ext cx="9272230" cy="63492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700" b="1" dirty="0">
                <a:solidFill>
                  <a:srgbClr val="C00000"/>
                </a:solidFill>
              </a:rPr>
              <a:t>Poznaj portale z których korzysta twoje dziecko</a:t>
            </a:r>
            <a:r>
              <a:rPr lang="pl-PL" sz="1700" dirty="0">
                <a:solidFill>
                  <a:srgbClr val="C00000"/>
                </a:solidFill>
              </a:rPr>
              <a:t>. Wtedy będziesz mógł szybciej pomóc mu w razie ewentualnego zagrożenia. </a:t>
            </a:r>
          </a:p>
          <a:p>
            <a:pPr>
              <a:lnSpc>
                <a:spcPct val="150000"/>
              </a:lnSpc>
            </a:pPr>
            <a:r>
              <a:rPr lang="pl-PL" sz="1700" b="1" dirty="0">
                <a:solidFill>
                  <a:srgbClr val="C00000"/>
                </a:solidFill>
              </a:rPr>
              <a:t>Zobacz jakie informacje twoje dziecko ujawnia na profilu</a:t>
            </a:r>
            <a:r>
              <a:rPr lang="pl-PL" sz="1700" dirty="0">
                <a:solidFill>
                  <a:srgbClr val="C00000"/>
                </a:solidFill>
              </a:rPr>
              <a:t> i wyjaśnij mu, dlaczego prywatność w internecie jest bardzo cenna. Uczul dziecko na możliwe konsekwencje podawania swojej fizycznej lokalizacji. </a:t>
            </a:r>
          </a:p>
          <a:p>
            <a:pPr>
              <a:lnSpc>
                <a:spcPct val="150000"/>
              </a:lnSpc>
            </a:pPr>
            <a:r>
              <a:rPr lang="pl-PL" sz="1700" b="1" dirty="0">
                <a:solidFill>
                  <a:srgbClr val="C00000"/>
                </a:solidFill>
              </a:rPr>
              <a:t>Zwróć uwagę na to, jakie treści umieszcza na portalu twoje dziecko </a:t>
            </a:r>
            <a:r>
              <a:rPr lang="pl-PL" sz="1700" dirty="0">
                <a:solidFill>
                  <a:srgbClr val="C00000"/>
                </a:solidFill>
              </a:rPr>
              <a:t>– czasami młodzi internauci nie myślą o ewentualnych przykrych konsekwencjach swoich czynów. </a:t>
            </a:r>
            <a:r>
              <a:rPr lang="pl-PL" sz="1700" b="1" dirty="0">
                <a:solidFill>
                  <a:srgbClr val="C00000"/>
                </a:solidFill>
              </a:rPr>
              <a:t>Przypomnij dziecku, że przed oznaczeniem innych osób na publikowanych zdjęciach należy zapytać o ich zgodę. </a:t>
            </a:r>
          </a:p>
          <a:p>
            <a:pPr>
              <a:lnSpc>
                <a:spcPct val="150000"/>
              </a:lnSpc>
            </a:pPr>
            <a:r>
              <a:rPr lang="pl-PL" sz="1700" b="1" dirty="0">
                <a:solidFill>
                  <a:srgbClr val="C00000"/>
                </a:solidFill>
              </a:rPr>
              <a:t>Zapytaj dziecko, ilu spośród portalowych „znajomych” zna naprawdę. </a:t>
            </a:r>
            <a:r>
              <a:rPr lang="pl-PL" sz="1700" dirty="0">
                <a:solidFill>
                  <a:srgbClr val="C00000"/>
                </a:solidFill>
              </a:rPr>
              <a:t>Wyjaśnij mu, jakie zagrożenia wiążą się z dzieleniem się prywatnymi informacjami z nieznanymi osobami. Przypomnij dziecku, że nie ma obowiązku przyjmowania do grona znajomych wszystkich osób, które je zapraszają. </a:t>
            </a:r>
          </a:p>
          <a:p>
            <a:pPr>
              <a:lnSpc>
                <a:spcPct val="150000"/>
              </a:lnSpc>
            </a:pPr>
            <a:r>
              <a:rPr lang="pl-PL" sz="1700" dirty="0">
                <a:solidFill>
                  <a:srgbClr val="C00000"/>
                </a:solidFill>
              </a:rPr>
              <a:t>Upewnij się, że dziecko wie, jak w danym portalu zgłaszać niepokojące sytuacje lub treści. </a:t>
            </a:r>
          </a:p>
        </p:txBody>
      </p:sp>
    </p:spTree>
    <p:extLst>
      <p:ext uri="{BB962C8B-B14F-4D97-AF65-F5344CB8AC3E}">
        <p14:creationId xmlns:p14="http://schemas.microsoft.com/office/powerpoint/2010/main" val="80993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Internet w urządzeniach mobilnych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1" y="1279859"/>
            <a:ext cx="9079048" cy="52907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Określenie internet mobilny dotyczy dostępu do internetu przez przenośne urządzenia, głównie telefony komórkowe, za pomocą sieci telefonii komórkowej lub jakiejkolwiek innej siei bezprzewodowej.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Oprócz licznych i oczywistych korzyści związanych z takim kierunkiem ewolucji mobilnego internetu pojawiają się także zagrożenia. Przede wszystkim jest to zagrożenie powszechną inwigilacją oraz zdalnym przejęciem kontroli nad urządzeniami elektronicznym.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Dzieci w coraz większym stopniu korzystają z mobilnego internetu.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Smartfon posiada 53% dzieci w wieku 9–16 lat,</a:t>
            </a:r>
            <a:r>
              <a:rPr lang="pl-PL" dirty="0">
                <a:solidFill>
                  <a:schemeClr val="tx1"/>
                </a:solidFill>
              </a:rPr>
              <a:t> a 48% wykorzystuje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go jako narzędzie z dostępem do internetu. Dwadzieścia sześć procent dzieci używa smartfonów będąc w ruchu, ale równocześnie coraz więcej dzieci łączy się z internetem w swojej sypialni (39%) </a:t>
            </a:r>
            <a:r>
              <a:rPr lang="pl-PL" i="1" dirty="0">
                <a:solidFill>
                  <a:schemeClr val="tx1"/>
                </a:solidFill>
              </a:rPr>
              <a:t>(badania z 2013 r.)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29" y="4117683"/>
            <a:ext cx="2456260" cy="1883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07" y="1600081"/>
            <a:ext cx="1729257" cy="15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9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073" y="489397"/>
            <a:ext cx="9598540" cy="59242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Na czele listy codziennych aktywności młodych użytkowników mobilnego internetu znajdują się serwisy społecznościowe – 58% badanych odwiedza swój profil na serwisie społecznościowym przynajmniej raz dziennie. Inne popularne aktywności to słuchanie muzyki, oglądanie teledysków i używanie komunikatorów do rozmów z innymi użytkownikami.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Wywołane upowszechnieniem mobilnego internetu powoduje jeszcze </a:t>
            </a:r>
            <a:r>
              <a:rPr lang="pl-PL" b="1" dirty="0">
                <a:solidFill>
                  <a:schemeClr val="tx1"/>
                </a:solidFill>
              </a:rPr>
              <a:t>większe osłabienie kontroli rodzicielskiej nad tym, co dziecko robi online</a:t>
            </a:r>
            <a:r>
              <a:rPr lang="pl-PL" dirty="0">
                <a:solidFill>
                  <a:schemeClr val="tx1"/>
                </a:solidFill>
              </a:rPr>
              <a:t>. Dawne zalecenia dotyczące komputerów stacjonarnych np. żeby komputer z dostępem do internetu nie znajdował się w sypialni dziecka, tylko w miejscu wspólnym dla wszystkich domowników, stały się zupełnie nieaktualne.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Bardziej prywatny charakter dostępu do </a:t>
            </a:r>
            <a:r>
              <a:rPr lang="pl-PL" dirty="0" err="1">
                <a:solidFill>
                  <a:schemeClr val="tx1"/>
                </a:solidFill>
              </a:rPr>
              <a:t>internetu</a:t>
            </a:r>
            <a:r>
              <a:rPr lang="pl-PL" dirty="0">
                <a:solidFill>
                  <a:schemeClr val="tx1"/>
                </a:solidFill>
              </a:rPr>
              <a:t> sprawia także, że dzieci i młodzież </a:t>
            </a:r>
            <a:r>
              <a:rPr lang="pl-PL" b="1" dirty="0">
                <a:solidFill>
                  <a:schemeClr val="tx1"/>
                </a:solidFill>
              </a:rPr>
              <a:t>częściej oglądają treści o podtekście seksualnym i otrzymują wiadomości o takim charakterze.  </a:t>
            </a:r>
          </a:p>
        </p:txBody>
      </p:sp>
    </p:spTree>
    <p:extLst>
      <p:ext uri="{BB962C8B-B14F-4D97-AF65-F5344CB8AC3E}">
        <p14:creationId xmlns:p14="http://schemas.microsoft.com/office/powerpoint/2010/main" val="325611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83" y="579548"/>
            <a:ext cx="9482629" cy="611746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</a:rPr>
              <a:t>Jeśli nie chcesz, aby twoje dziecko korzystało z internetu mobilnego (np. ze względu na wiek), wyłącz tę opcję w urządzeniu.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</a:rPr>
              <a:t>Jeśli zezwalasz dziecku na korzystanie z internetu mobilnego </a:t>
            </a:r>
            <a:r>
              <a:rPr lang="pl-PL" b="1" dirty="0">
                <a:solidFill>
                  <a:srgbClr val="C00000"/>
                </a:solidFill>
              </a:rPr>
              <a:t>kontroluj strony i treści jakie przegląda twoje dziecko.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</a:rPr>
              <a:t>Aby uchronić dzieci przed kontaktem z nieodpowiednimi treściami, </a:t>
            </a:r>
            <a:r>
              <a:rPr lang="pl-PL" b="1" dirty="0">
                <a:solidFill>
                  <a:srgbClr val="C00000"/>
                </a:solidFill>
              </a:rPr>
              <a:t>zainstaluj na urządzeniu mobilnym bezpieczną dla dzieci przeglądarkę </a:t>
            </a:r>
            <a:r>
              <a:rPr lang="pl-PL" dirty="0">
                <a:solidFill>
                  <a:srgbClr val="C00000"/>
                </a:solidFill>
              </a:rPr>
              <a:t>wymuszającą tryb bezpiecznego poszukiwania treści we wszystkich wyszukiwarkach, np. BeSt w przypadku urządzeń z systemem Android.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</a:rPr>
              <a:t>Zainstaluj również oprogramowanie filtrujące niechciane treści </a:t>
            </a:r>
            <a:r>
              <a:rPr lang="pl-PL" dirty="0">
                <a:solidFill>
                  <a:srgbClr val="C00000"/>
                </a:solidFill>
              </a:rPr>
              <a:t>dostosowane do urządzeń mobilnego internetu (np. Mobicip, http://www.mobicip.com).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</a:rPr>
              <a:t>W ustawieniach urządzenia mobilnego można </a:t>
            </a:r>
            <a:r>
              <a:rPr lang="pl-PL" b="1" dirty="0">
                <a:solidFill>
                  <a:srgbClr val="C00000"/>
                </a:solidFill>
              </a:rPr>
              <a:t>zablokować dostęp do nieza-lecanych dla dzieci programów i aplikacji </a:t>
            </a:r>
            <a:r>
              <a:rPr lang="pl-PL" dirty="0">
                <a:solidFill>
                  <a:srgbClr val="C00000"/>
                </a:solidFill>
              </a:rPr>
              <a:t>(np. przeglądarek bez opcji bezpiecz-nego surfowania, które dzieci mogą instalować, żeby obejść zabezpieczenia ustawione przez rodziców).</a:t>
            </a:r>
          </a:p>
        </p:txBody>
      </p:sp>
    </p:spTree>
    <p:extLst>
      <p:ext uri="{BB962C8B-B14F-4D97-AF65-F5344CB8AC3E}">
        <p14:creationId xmlns:p14="http://schemas.microsoft.com/office/powerpoint/2010/main" val="136006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Nadużywanie internetu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952" y="1442434"/>
            <a:ext cx="9585660" cy="54155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Nadużywanie internetu nie sprowadza się jedynie do tego, że dana osoba dużo z niego korzysta. Obecnie nie tylko młodzież spędza w sieci co najmniej kilka godzin dziennie.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tx1"/>
                </a:solidFill>
              </a:rPr>
              <a:t>Nadużywanie internetu pojawia się wtedy, gdy osoba nie może kontrolować korzystania</a:t>
            </a:r>
            <a:r>
              <a:rPr lang="pl-PL" dirty="0">
                <a:solidFill>
                  <a:schemeClr val="tx1"/>
                </a:solidFill>
              </a:rPr>
              <a:t>, czuje wewnętrzny przymus wchodzenia do sieci, a ponadto ta aktywność niesie dla niej negatywne konsekwencje. Jedna z bardziej znanych definicji tego zjawiska, mówi, że z nadużywaniem internetu mamy do czynienia, gdy:  </a:t>
            </a:r>
            <a:r>
              <a:rPr lang="pl-PL" b="1" dirty="0">
                <a:solidFill>
                  <a:schemeClr val="tx1"/>
                </a:solidFill>
              </a:rPr>
              <a:t>czas i intensywność korzystania z internetu wymyka się spod kontroli</a:t>
            </a:r>
            <a:r>
              <a:rPr lang="pl-PL" dirty="0">
                <a:solidFill>
                  <a:schemeClr val="tx1"/>
                </a:solidFill>
              </a:rPr>
              <a:t>, użytkownik spędza w sieci więcej czasu niż planował, odczuwa trudną do odparcia potrzebę korzystania z sieci;  korzystanie z internetu </a:t>
            </a:r>
            <a:r>
              <a:rPr lang="pl-PL" b="1" dirty="0">
                <a:solidFill>
                  <a:schemeClr val="tx1"/>
                </a:solidFill>
              </a:rPr>
              <a:t>prowadzi do zaniedbywania innych aspektów życia</a:t>
            </a:r>
            <a:r>
              <a:rPr lang="pl-PL" dirty="0">
                <a:solidFill>
                  <a:schemeClr val="tx1"/>
                </a:solidFill>
              </a:rPr>
              <a:t>, przysparza problemów na różnych płaszczyznach lub powoduje subiektywnie odczuwane cierpienie.</a:t>
            </a:r>
          </a:p>
        </p:txBody>
      </p:sp>
    </p:spTree>
    <p:extLst>
      <p:ext uri="{BB962C8B-B14F-4D97-AF65-F5344CB8AC3E}">
        <p14:creationId xmlns:p14="http://schemas.microsoft.com/office/powerpoint/2010/main" val="307558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012" y="257578"/>
            <a:ext cx="9328082" cy="6413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Z tej ogólnej charakterystyki wyprowadzić można konkretne objawy, które wskazują na to, że korzystanie z internetu przybiera formy patologiczne. Woronowicz (2009) podaje następującą listę objawów: </a:t>
            </a:r>
          </a:p>
          <a:p>
            <a:pPr lvl="1"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spędzanie przy komputerze coraz większej ilości czasu kosztem innych zainteresowań; </a:t>
            </a:r>
          </a:p>
          <a:p>
            <a:pPr lvl="1"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 zaniedbywanie obowiązków rodzinnych i szkolnych z powodu aktywności w internecie; </a:t>
            </a:r>
          </a:p>
          <a:p>
            <a:pPr lvl="1"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pojawianie się konfliktów rodzinnych związanych z internetem; </a:t>
            </a:r>
          </a:p>
          <a:p>
            <a:pPr lvl="1"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kłamstwa dotyczące czasu spędzanego w internecie; </a:t>
            </a:r>
          </a:p>
          <a:p>
            <a:pPr lvl="1"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podejmowanie nieudanych prób jego ograniczenia; </a:t>
            </a:r>
          </a:p>
          <a:p>
            <a:pPr lvl="1"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reagowanie rozdrażnieniem lub nawet agresją, gdy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korzystanie z komputera jest utrudnione lub niemożliwe. 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tx1"/>
                </a:solidFill>
              </a:rPr>
              <a:t>Oczywiście nadużywaniu </a:t>
            </a:r>
            <a:r>
              <a:rPr lang="pl-PL" b="1" dirty="0" err="1">
                <a:solidFill>
                  <a:schemeClr val="tx1"/>
                </a:solidFill>
              </a:rPr>
              <a:t>internetu</a:t>
            </a:r>
            <a:r>
              <a:rPr lang="pl-PL" b="1" dirty="0">
                <a:solidFill>
                  <a:schemeClr val="tx1"/>
                </a:solidFill>
              </a:rPr>
              <a:t> sprzyja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łatwość jego dostępu, już nie tylko w komputerze,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ale w każdym smartphonie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45" y="4211392"/>
            <a:ext cx="4099775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Nierozważne publikowanie wizerunku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225" y="1365161"/>
            <a:ext cx="8500057" cy="52030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Powszechna dostępność aparatów fotograficznych i kamer, w które wyposażona jest już większość telefonów komórkowych, daje niemal nieograniczone możliwości dokumentowania życia codziennego. I nie ma w tym nic niepokojącego do czasu, kiedy takie materiały nie trafią do sieci. A zdarza się to coraz częściej. Sprzyja temu rosnąca popularność serwisów społecznościowych.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Dzieci i młodzież coraz częściej za pomocą </a:t>
            </a:r>
            <a:r>
              <a:rPr lang="pl-PL" dirty="0" err="1">
                <a:solidFill>
                  <a:schemeClr val="tx1"/>
                </a:solidFill>
              </a:rPr>
              <a:t>smartphone’ów</a:t>
            </a:r>
            <a:r>
              <a:rPr lang="pl-PL" dirty="0">
                <a:solidFill>
                  <a:schemeClr val="tx1"/>
                </a:solidFill>
              </a:rPr>
              <a:t> wrzucają zdjęcia swoje, ale także swoich znajomych, nie zastanawiając się nad tym, że raz opublikowane w Internecie zdjęcie jest praktycznie niemożliwe do całkowitego usunięcia go z sieci.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Młodzież przy pomocy aparatów w telefonie dokumentuje każdy swój krok.</a:t>
            </a:r>
            <a:r>
              <a:rPr lang="pl-PL" b="1" dirty="0">
                <a:solidFill>
                  <a:schemeClr val="tx1"/>
                </a:solidFill>
              </a:rPr>
              <a:t> Publikują zdjęcia ze szkolnych korytarzy, a nawet toalet.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3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0" y="399245"/>
            <a:ext cx="9495508" cy="62848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Powszechność aparatów w telefonach doprowadziła także do sytuacji, w których młodzież </a:t>
            </a:r>
            <a:r>
              <a:rPr lang="pl-PL" b="1" dirty="0">
                <a:solidFill>
                  <a:schemeClr val="tx1"/>
                </a:solidFill>
              </a:rPr>
              <a:t>nagrywa lub robi zdjęcia osobom od których nie uzyskała na to zgody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Następnie filmy lub zdjęcia trafiają do sieci, na portale społecznościowe lub są rozsyłane w prywatnych wiadomościach do coraz szerszej grupy odbiorców. Niestety w większości przypadków </a:t>
            </a:r>
            <a:r>
              <a:rPr lang="pl-PL" b="1" dirty="0">
                <a:solidFill>
                  <a:schemeClr val="tx1"/>
                </a:solidFill>
              </a:rPr>
              <a:t>zdjęcia te lub filmy mają na celu ośmieszenie bądź nawet upokorzenie osoby będącej przedmiotem nagrania.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Rozprzestrzeniając takie materiały w Internecie mamy do czynienia z aktem </a:t>
            </a:r>
            <a:r>
              <a:rPr lang="pl-PL" b="1" dirty="0">
                <a:solidFill>
                  <a:schemeClr val="tx1"/>
                </a:solidFill>
              </a:rPr>
              <a:t>cyberprzemocy/agresji elektronicznej, </a:t>
            </a:r>
            <a:r>
              <a:rPr lang="pl-PL" dirty="0">
                <a:solidFill>
                  <a:schemeClr val="tx1"/>
                </a:solidFill>
              </a:rPr>
              <a:t>ponieważ za ośmieszającymi zdjęciami i filmami pojawiają się w sieci, na portalach społecznościowych </a:t>
            </a:r>
            <a:r>
              <a:rPr lang="pl-PL" b="1" dirty="0">
                <a:solidFill>
                  <a:schemeClr val="tx1"/>
                </a:solidFill>
              </a:rPr>
              <a:t>obraźliwe i upokarzające komentarze.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Sytuacje te coraz częściej doprowadzają do </a:t>
            </a:r>
            <a:r>
              <a:rPr lang="pl-PL" b="1" dirty="0">
                <a:solidFill>
                  <a:schemeClr val="tx1"/>
                </a:solidFill>
              </a:rPr>
              <a:t>wykluczenia danego dziecka w najbliższym otoczeniu. Dziecko nie potrafiąc poradzić sobie z odrzuceniem i upokorzeniem, w ostateczności może nawet podjąć próbę samobójczą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40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Szkodliwe treści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952" y="1365161"/>
            <a:ext cx="9585660" cy="51257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Internet jest przestrzenią, w której każdy może publikować treści. W związku z tym online znajdują się również materiały nieodpowiednie dla dzieci i młodzieży. Za nieodpowiednie treści mogą być uznane np. </a:t>
            </a:r>
            <a:r>
              <a:rPr lang="pl-PL" b="1" dirty="0">
                <a:solidFill>
                  <a:schemeClr val="tx1"/>
                </a:solidFill>
              </a:rPr>
              <a:t>wulgaryzmy, pornografia, ale także takie, które wywołują negatywne emocje, nadmierne pobudzenie, uzależnienie, wprowadzają w błąd lub zachęcają do zachowań autodestrukcyjnych</a:t>
            </a:r>
            <a:r>
              <a:rPr lang="pl-PL" dirty="0">
                <a:solidFill>
                  <a:schemeClr val="tx1"/>
                </a:solidFill>
              </a:rPr>
              <a:t>. Mogą zachęcać też do zachowań odbiegających od normy i zagrażających zdrowiu lub życiu oraz wpływać na kształtowanie się fałszywych przekonań na temat świata oraz siebie.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W internecie dzieci mogą mieć również dostęp do treści, które przedstawiają </a:t>
            </a:r>
            <a:r>
              <a:rPr lang="pl-PL" b="1" dirty="0">
                <a:solidFill>
                  <a:schemeClr val="tx1"/>
                </a:solidFill>
              </a:rPr>
              <a:t>zachowania antyspołeczne w pozytywnym świetle</a:t>
            </a:r>
            <a:r>
              <a:rPr lang="pl-PL" dirty="0">
                <a:solidFill>
                  <a:schemeClr val="tx1"/>
                </a:solidFill>
              </a:rPr>
              <a:t>, opisują np. jak włamać się do komputera, </a:t>
            </a:r>
            <a:r>
              <a:rPr lang="pl-PL" b="1" dirty="0">
                <a:solidFill>
                  <a:schemeClr val="tx1"/>
                </a:solidFill>
              </a:rPr>
              <a:t>jak zdobyć narkotyki i je zażywać </a:t>
            </a:r>
            <a:r>
              <a:rPr lang="pl-PL" dirty="0">
                <a:solidFill>
                  <a:schemeClr val="tx1"/>
                </a:solidFill>
              </a:rPr>
              <a:t>lub jak je zastąpić legalnymi substancjami o podobnym działaniu </a:t>
            </a:r>
          </a:p>
        </p:txBody>
      </p:sp>
    </p:spTree>
    <p:extLst>
      <p:ext uri="{BB962C8B-B14F-4D97-AF65-F5344CB8AC3E}">
        <p14:creationId xmlns:p14="http://schemas.microsoft.com/office/powerpoint/2010/main" val="54875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138" y="857250"/>
            <a:ext cx="8946541" cy="56594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Do niedawna za najbardziej uzależniające uchodziły narkotyki i alkohol. Teraz do listy groźnych uzależnień dołączył komputer wraz z internetem, który wciąga coraz więcej i coraz młodszych dzieci. Jest równie niebezpieczny! Uzależnienie od internetu lub gier komputerowych jest zjawiskiem nowym, ale dotyka już miliony ludzi na świecie.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Nastolatki najczęściej korzystają z sieci we własnym pokoju (73,9%) lub w miejscu dostępnym dla wszystkich domowników (33,8%). Aż 81% młodzieży używa do tego celu własnego komputera, a 79% telefonu komórkowego.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Ponadto 60% dzieci w wieku 4 – 14 lat używa komputera do grania, a 94% nastolatków w wieku 12 – 17 lat gra w gry wideo.</a:t>
            </a:r>
          </a:p>
        </p:txBody>
      </p:sp>
    </p:spTree>
    <p:extLst>
      <p:ext uri="{BB962C8B-B14F-4D97-AF65-F5344CB8AC3E}">
        <p14:creationId xmlns:p14="http://schemas.microsoft.com/office/powerpoint/2010/main" val="2959790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589" y="231821"/>
            <a:ext cx="9534145" cy="59500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Inne strony mogą </a:t>
            </a:r>
            <a:r>
              <a:rPr lang="pl-PL" b="1" dirty="0">
                <a:solidFill>
                  <a:schemeClr val="tx1"/>
                </a:solidFill>
              </a:rPr>
              <a:t>zachęcać do zachowań autoagresywnych, jak samookaleczanie, zaburzenia odżywiania i samobójstwo</a:t>
            </a:r>
            <a:r>
              <a:rPr lang="pl-PL" dirty="0">
                <a:solidFill>
                  <a:schemeClr val="tx1"/>
                </a:solidFill>
              </a:rPr>
              <a:t>. Strony, które pochwalają zachowania autodestrukcyjne mogą być niebezpieczne dla zdrowia i życia dziecka, ponieważ dzięki nim może się ono dowiedzieć, w jaki sposób skrzywdzić siebie, oraz jednocześnie utwierdzić się w przekonaniu, że tego typu zachowania są jedynym właściwym wyjściem z problematycznej sytuacji. Mogą nawet zawierać wskazówki, w jaki sposób ukryć te zachowania przed rodziną i przyjaciółmi. </a:t>
            </a:r>
          </a:p>
          <a:p>
            <a:pPr>
              <a:lnSpc>
                <a:spcPct val="160000"/>
              </a:lnSpc>
            </a:pPr>
            <a:r>
              <a:rPr lang="pl-PL" b="1" dirty="0">
                <a:solidFill>
                  <a:srgbClr val="C00000"/>
                </a:solidFill>
              </a:rPr>
              <a:t>Zainstaluj na komputerze filtr kontroli rodzicielskiej, </a:t>
            </a:r>
            <a:r>
              <a:rPr lang="pl-PL" dirty="0">
                <a:solidFill>
                  <a:srgbClr val="C00000"/>
                </a:solidFill>
              </a:rPr>
              <a:t>który ograniczy kontakt dziecka z treściami szkodliwymi, oraz oprogramowanie, które zablokuje wyskakujące okienka. </a:t>
            </a:r>
          </a:p>
          <a:p>
            <a:pPr>
              <a:lnSpc>
                <a:spcPct val="160000"/>
              </a:lnSpc>
            </a:pPr>
            <a:r>
              <a:rPr lang="pl-PL" b="1" dirty="0">
                <a:solidFill>
                  <a:srgbClr val="C00000"/>
                </a:solidFill>
              </a:rPr>
              <a:t>Wytłumacz dziecku, że nie wszystko, co znajduje w sieci jest prawdą </a:t>
            </a:r>
            <a:r>
              <a:rPr lang="pl-PL" dirty="0">
                <a:solidFill>
                  <a:srgbClr val="C00000"/>
                </a:solidFill>
              </a:rPr>
              <a:t>i że internet jest pełen sugestii oraz porad, które mogą być szkodliwe dla jego zdrowia, a nawet życia. </a:t>
            </a:r>
          </a:p>
          <a:p>
            <a:pPr>
              <a:lnSpc>
                <a:spcPct val="160000"/>
              </a:lnSpc>
            </a:pPr>
            <a:r>
              <a:rPr lang="pl-PL" b="1" dirty="0">
                <a:solidFill>
                  <a:srgbClr val="C00000"/>
                </a:solidFill>
              </a:rPr>
              <a:t>Rozmawiaj z dzieckiem</a:t>
            </a:r>
            <a:r>
              <a:rPr lang="pl-PL" dirty="0">
                <a:solidFill>
                  <a:srgbClr val="C00000"/>
                </a:solidFill>
              </a:rPr>
              <a:t> o tym, jakie treści napotyka w internecie i daj mu możliwość opowiadania o tym, co je niepokoi.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89" y="5523086"/>
            <a:ext cx="3913308" cy="13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3929"/>
          </a:xfrm>
        </p:spPr>
        <p:txBody>
          <a:bodyPr/>
          <a:lstStyle/>
          <a:p>
            <a:r>
              <a:rPr lang="pl-PL" b="1" dirty="0"/>
              <a:t>Dowiedz się więcej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225" y="1506828"/>
            <a:ext cx="9418235" cy="4623335"/>
          </a:xfrm>
        </p:spPr>
        <p:txBody>
          <a:bodyPr/>
          <a:lstStyle/>
          <a:p>
            <a:r>
              <a:rPr lang="pl-PL" sz="2800" dirty="0">
                <a:solidFill>
                  <a:schemeClr val="tx1"/>
                </a:solidFill>
                <a:hlinkClick r:id="rId2"/>
              </a:rPr>
              <a:t>https://youtu.be/w9XXRvEOXiU</a:t>
            </a:r>
            <a:endParaRPr lang="pl-PL" sz="2800" dirty="0">
              <a:solidFill>
                <a:schemeClr val="tx1"/>
              </a:solidFill>
            </a:endParaRPr>
          </a:p>
          <a:p>
            <a:r>
              <a:rPr lang="pl-PL" sz="2800" dirty="0">
                <a:solidFill>
                  <a:schemeClr val="tx1"/>
                </a:solidFill>
                <a:hlinkClick r:id="rId3"/>
              </a:rPr>
              <a:t>https://www.cyfrowobezpieczni.pl</a:t>
            </a:r>
            <a:endParaRPr lang="pl-PL" sz="2800" dirty="0">
              <a:solidFill>
                <a:schemeClr val="tx1"/>
              </a:solidFill>
            </a:endParaRPr>
          </a:p>
          <a:p>
            <a:r>
              <a:rPr lang="pl-PL" sz="2800" dirty="0">
                <a:solidFill>
                  <a:schemeClr val="tx1"/>
                </a:solidFill>
                <a:hlinkClick r:id="rId4"/>
              </a:rPr>
              <a:t>http://cybernauci.edu.pl/</a:t>
            </a:r>
            <a:endParaRPr lang="pl-PL" sz="2800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8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728" y="405168"/>
            <a:ext cx="3679085" cy="921355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C00000"/>
                </a:solidFill>
              </a:rPr>
              <a:t>Zastanów się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4" y="1197735"/>
            <a:ext cx="9495508" cy="566026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2200" dirty="0">
                <a:solidFill>
                  <a:srgbClr val="C00000"/>
                </a:solidFill>
              </a:rPr>
              <a:t>Czy </a:t>
            </a:r>
            <a:r>
              <a:rPr lang="pl-PL" sz="2200" dirty="0" smtClean="0">
                <a:solidFill>
                  <a:srgbClr val="C00000"/>
                </a:solidFill>
              </a:rPr>
              <a:t>gry, </a:t>
            </a:r>
            <a:r>
              <a:rPr lang="pl-PL" sz="2200" dirty="0">
                <a:solidFill>
                  <a:srgbClr val="C00000"/>
                </a:solidFill>
              </a:rPr>
              <a:t>w które gra twoje </a:t>
            </a:r>
            <a:r>
              <a:rPr lang="pl-PL" sz="2200" dirty="0" smtClean="0">
                <a:solidFill>
                  <a:srgbClr val="C00000"/>
                </a:solidFill>
              </a:rPr>
              <a:t>dziecko, </a:t>
            </a:r>
            <a:r>
              <a:rPr lang="pl-PL" sz="2200" dirty="0">
                <a:solidFill>
                  <a:srgbClr val="C00000"/>
                </a:solidFill>
              </a:rPr>
              <a:t>są odpowiednie do jego wieku?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solidFill>
                  <a:srgbClr val="C00000"/>
                </a:solidFill>
              </a:rPr>
              <a:t>Czy twoje dziecko posiada konta na portalach społecznościowych, pomimo ograniczeń wiekowych?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solidFill>
                  <a:srgbClr val="C00000"/>
                </a:solidFill>
              </a:rPr>
              <a:t>Czy </a:t>
            </a:r>
            <a:r>
              <a:rPr lang="pl-PL" sz="2200" dirty="0" smtClean="0">
                <a:solidFill>
                  <a:srgbClr val="C00000"/>
                </a:solidFill>
              </a:rPr>
              <a:t>wiesz, </a:t>
            </a:r>
            <a:r>
              <a:rPr lang="pl-PL" sz="2200" dirty="0">
                <a:solidFill>
                  <a:srgbClr val="C00000"/>
                </a:solidFill>
              </a:rPr>
              <a:t>ile czasu spędza twoje dziecko codziennie w internecie (komputerze i telefonie)?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solidFill>
                  <a:srgbClr val="C00000"/>
                </a:solidFill>
              </a:rPr>
              <a:t>Czy </a:t>
            </a:r>
            <a:r>
              <a:rPr lang="pl-PL" sz="2200" dirty="0" smtClean="0">
                <a:solidFill>
                  <a:srgbClr val="C00000"/>
                </a:solidFill>
              </a:rPr>
              <a:t>kontrolujesz, </a:t>
            </a:r>
            <a:r>
              <a:rPr lang="pl-PL" sz="2200" dirty="0">
                <a:solidFill>
                  <a:srgbClr val="C00000"/>
                </a:solidFill>
              </a:rPr>
              <a:t>na jakie strony wchodzi twoje dziecko?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solidFill>
                  <a:srgbClr val="C00000"/>
                </a:solidFill>
              </a:rPr>
              <a:t>Czy twoje dziecko nie udostępnia w internecie za dużo prywatnych informacji na swój temat?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solidFill>
                  <a:srgbClr val="C00000"/>
                </a:solidFill>
              </a:rPr>
              <a:t>Czy twojemu dziecku naprawdę potrzebny jest internet w telefonie komórkowym?</a:t>
            </a:r>
          </a:p>
        </p:txBody>
      </p:sp>
    </p:spTree>
    <p:extLst>
      <p:ext uri="{BB962C8B-B14F-4D97-AF65-F5344CB8AC3E}">
        <p14:creationId xmlns:p14="http://schemas.microsoft.com/office/powerpoint/2010/main" val="1607019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Źródła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964" y="1264555"/>
            <a:ext cx="8915400" cy="54195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Polskie Centrum Programu </a:t>
            </a:r>
            <a:r>
              <a:rPr lang="pl-PL" dirty="0" err="1">
                <a:solidFill>
                  <a:schemeClr val="tx1"/>
                </a:solidFill>
              </a:rPr>
              <a:t>Safer</a:t>
            </a:r>
            <a:r>
              <a:rPr lang="pl-PL" dirty="0">
                <a:solidFill>
                  <a:schemeClr val="tx1"/>
                </a:solidFill>
              </a:rPr>
              <a:t> Internet, Bezpieczeństwo dzieci online. Kompendium dla rodziców i specjalistów, Warszawa 2015r.</a:t>
            </a:r>
          </a:p>
          <a:p>
            <a:pPr>
              <a:lnSpc>
                <a:spcPct val="150000"/>
              </a:lnSpc>
            </a:pPr>
            <a:r>
              <a:rPr lang="pl-PL" dirty="0" err="1">
                <a:solidFill>
                  <a:schemeClr val="tx1"/>
                </a:solidFill>
              </a:rPr>
              <a:t>Makaruk</a:t>
            </a:r>
            <a:r>
              <a:rPr lang="pl-PL" dirty="0">
                <a:solidFill>
                  <a:schemeClr val="tx1"/>
                </a:solidFill>
              </a:rPr>
              <a:t>, K., Wójcik, S., Konsorcjum EU NET ADB (2012). EU NET ADB. Badanie nadużywania Internetu przez młodzież w Polsce. Warszawa: Fundacja Dzieci Niczyje.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Wójcik, S. (2013). Gry online – korzystanie i nadużywanie wśród młodzieży. Wyniki badania EU NET ADB. Dziecko krzywdzone. Teoria, badania, praktyka, 12(1), 81–98.</a:t>
            </a:r>
          </a:p>
          <a:p>
            <a:pPr>
              <a:lnSpc>
                <a:spcPct val="150000"/>
              </a:lnSpc>
            </a:pPr>
            <a:r>
              <a:rPr lang="pl-PL" dirty="0" err="1">
                <a:solidFill>
                  <a:schemeClr val="tx1"/>
                </a:solidFill>
              </a:rPr>
              <a:t>Makaruk</a:t>
            </a:r>
            <a:r>
              <a:rPr lang="pl-PL" dirty="0">
                <a:solidFill>
                  <a:schemeClr val="tx1"/>
                </a:solidFill>
              </a:rPr>
              <a:t>, K. (2013). Korzystanie z portali społecznościowych przez młodzież. Wyniki badania EU NET ADB. Dziecko krzywdzone. Teoria, badania, praktyka,12(1), 69–79.</a:t>
            </a:r>
          </a:p>
        </p:txBody>
      </p:sp>
    </p:spTree>
    <p:extLst>
      <p:ext uri="{BB962C8B-B14F-4D97-AF65-F5344CB8AC3E}">
        <p14:creationId xmlns:p14="http://schemas.microsoft.com/office/powerpoint/2010/main" val="65988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Gdzie kryje się zagrożenie?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620" y="1536879"/>
            <a:ext cx="8946541" cy="48386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Gry komputerowe i online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czaty i komuniktory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portale społecznościowe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Internet mobilny i urządzenia mobilne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nadużywanie internetu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nierozważne publikowanie wizerunku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szkodliwe treści, promowanie zachowań autodestrukcyjnch</a:t>
            </a:r>
          </a:p>
        </p:txBody>
      </p:sp>
    </p:spTree>
    <p:extLst>
      <p:ext uri="{BB962C8B-B14F-4D97-AF65-F5344CB8AC3E}">
        <p14:creationId xmlns:p14="http://schemas.microsoft.com/office/powerpoint/2010/main" val="294155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Gry online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842903" y="1417480"/>
            <a:ext cx="8527255" cy="49910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Gry online to jedna z popularnych aktywności dzieci i młodzieży online. Współczesna oferta różnych gier jest ogromna: od stosunkowo prostych do niezwykle rozbudowanych. Nawet jeśli sami nigdy nie graliśmy w gry online, warto znać rodzaje gier oraz ich wady i zalety.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Wraz z rosnącą popularnością gier online rośnie ryzyko zagrożeń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dla dziec i młodzieży.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W wielu produkcjach pojawiają się sceny zawierające przemoc, seks, wulgarny język, z całą pewnością nieodpowiednie dla dzieci.</a:t>
            </a:r>
          </a:p>
          <a:p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03" y="80646"/>
            <a:ext cx="1824354" cy="1824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15" y="2544896"/>
            <a:ext cx="1977420" cy="197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583" y="5442645"/>
            <a:ext cx="1987752" cy="10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1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449" y="346923"/>
            <a:ext cx="9507538" cy="63500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Konstrukcja gier sprzyja ich </a:t>
            </a:r>
            <a:r>
              <a:rPr lang="pl-PL" b="1" dirty="0">
                <a:solidFill>
                  <a:schemeClr val="tx1"/>
                </a:solidFill>
              </a:rPr>
              <a:t>nadużywaniu</a:t>
            </a:r>
            <a:r>
              <a:rPr lang="pl-PL" dirty="0">
                <a:solidFill>
                  <a:schemeClr val="tx1"/>
                </a:solidFill>
              </a:rPr>
              <a:t> czy wręcz </a:t>
            </a:r>
            <a:r>
              <a:rPr lang="pl-PL" b="1" dirty="0">
                <a:solidFill>
                  <a:schemeClr val="tx1"/>
                </a:solidFill>
              </a:rPr>
              <a:t>uzależnieniu</a:t>
            </a:r>
            <a:r>
              <a:rPr lang="pl-PL" dirty="0">
                <a:solidFill>
                  <a:schemeClr val="tx1"/>
                </a:solidFill>
              </a:rPr>
              <a:t> od nich. Gry online zazwyczaj nie mają początku ani końca, a gracz zachęcany jest, aby ciągle podnosił swój wynik, co zazwyczaj wiąże się z wieloma godzinami spędzonymi przy komputerze. Dodatkowo zawierają </a:t>
            </a:r>
            <a:r>
              <a:rPr lang="pl-PL" b="1" dirty="0">
                <a:solidFill>
                  <a:schemeClr val="tx1"/>
                </a:solidFill>
              </a:rPr>
              <a:t>mikropłatności.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Wiele gier zawiera nieodpowiednie treści - </a:t>
            </a:r>
            <a:r>
              <a:rPr lang="pl-PL" b="1" dirty="0">
                <a:solidFill>
                  <a:schemeClr val="tx1"/>
                </a:solidFill>
              </a:rPr>
              <a:t> przemoc, seks, wulgaryzmy.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Granie w </a:t>
            </a:r>
            <a:r>
              <a:rPr lang="pl-PL" b="1" dirty="0">
                <a:solidFill>
                  <a:schemeClr val="tx1"/>
                </a:solidFill>
              </a:rPr>
              <a:t>agresywne gry komputerowe</a:t>
            </a:r>
            <a:r>
              <a:rPr lang="pl-PL" dirty="0">
                <a:solidFill>
                  <a:schemeClr val="tx1"/>
                </a:solidFill>
              </a:rPr>
              <a:t>, np. polegające głównie na zabijaniu, może zwiększać poziom agresji młodego gracza. Analizy oparte na wynikach setek badań wskazują, że związek taki istnieje, a treść gier nie jest bez znaczenia w kształtowaniu się psychiki gracza.</a:t>
            </a:r>
            <a:endParaRPr lang="pl-PL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tx1"/>
                </a:solidFill>
              </a:rPr>
              <a:t>Zagrożenia związane z interakcją między graczami. </a:t>
            </a:r>
            <a:r>
              <a:rPr lang="pl-PL" dirty="0">
                <a:solidFill>
                  <a:schemeClr val="tx1"/>
                </a:solidFill>
              </a:rPr>
              <a:t>Większość gier online umożliwia kontakty z innymi graczami, których tożsamość pozostaje często nieznana, przy czym często nie wiadomo nawet, czy są to dorośli, czy dzieci. Umożliwia to wyłudzanie danych, naruszenia prywatności lub zachowania związane z przemocą.</a:t>
            </a:r>
          </a:p>
        </p:txBody>
      </p:sp>
    </p:spTree>
    <p:extLst>
      <p:ext uri="{BB962C8B-B14F-4D97-AF65-F5344CB8AC3E}">
        <p14:creationId xmlns:p14="http://schemas.microsoft.com/office/powerpoint/2010/main" val="78907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226" y="489397"/>
            <a:ext cx="9221274" cy="5421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</a:rPr>
              <a:t>Określ zasady dotyczące czasu, </a:t>
            </a:r>
            <a:r>
              <a:rPr lang="pl-PL" dirty="0">
                <a:solidFill>
                  <a:srgbClr val="C00000"/>
                </a:solidFill>
              </a:rPr>
              <a:t>jaki twoje dziecko może przeznaczać na gry.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</a:rPr>
              <a:t>Zadbaj o to, by dziecko </a:t>
            </a:r>
            <a:r>
              <a:rPr lang="pl-PL" b="1" dirty="0">
                <a:solidFill>
                  <a:srgbClr val="C00000"/>
                </a:solidFill>
              </a:rPr>
              <a:t>nie grało codziennie</a:t>
            </a:r>
            <a:r>
              <a:rPr lang="pl-PL" dirty="0">
                <a:solidFill>
                  <a:srgbClr val="C00000"/>
                </a:solidFill>
              </a:rPr>
              <a:t>, ale nie ustalaj określonych dni np. wtorków i czwartków, dziecko cały tydzień będzie żyło oczekiwaniem na grę.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</a:rPr>
              <a:t>Zainteresuj się, czy gry w które gra twoje dziecko są </a:t>
            </a:r>
            <a:r>
              <a:rPr lang="pl-PL" b="1" dirty="0">
                <a:solidFill>
                  <a:srgbClr val="C00000"/>
                </a:solidFill>
              </a:rPr>
              <a:t>odpowiednie jego grupy wiekowej</a:t>
            </a:r>
            <a:r>
              <a:rPr lang="pl-PL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</a:rPr>
              <a:t>Upewnij się, że twoje dziecko z powodu grania </a:t>
            </a:r>
            <a:r>
              <a:rPr lang="pl-PL" b="1" dirty="0">
                <a:solidFill>
                  <a:srgbClr val="C00000"/>
                </a:solidFill>
              </a:rPr>
              <a:t>nie zaniedbuje obowiązków </a:t>
            </a:r>
            <a:r>
              <a:rPr lang="pl-PL" dirty="0">
                <a:solidFill>
                  <a:srgbClr val="C00000"/>
                </a:solidFill>
              </a:rPr>
              <a:t>szkolnych i domowych.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</a:rPr>
              <a:t>Zwróć </a:t>
            </a:r>
            <a:r>
              <a:rPr lang="pl-PL" b="1" dirty="0" smtClean="0">
                <a:solidFill>
                  <a:srgbClr val="C00000"/>
                </a:solidFill>
              </a:rPr>
              <a:t>uwagę, </a:t>
            </a:r>
            <a:r>
              <a:rPr lang="pl-PL" dirty="0">
                <a:solidFill>
                  <a:srgbClr val="C00000"/>
                </a:solidFill>
              </a:rPr>
              <a:t>czy w zachowaniu twojego dziecka nie pojawiają się </a:t>
            </a:r>
            <a:r>
              <a:rPr lang="pl-PL" b="1" dirty="0">
                <a:solidFill>
                  <a:srgbClr val="C00000"/>
                </a:solidFill>
              </a:rPr>
              <a:t>objawy uzależnienia od gier.</a:t>
            </a:r>
          </a:p>
        </p:txBody>
      </p:sp>
    </p:spTree>
    <p:extLst>
      <p:ext uri="{BB962C8B-B14F-4D97-AF65-F5344CB8AC3E}">
        <p14:creationId xmlns:p14="http://schemas.microsoft.com/office/powerpoint/2010/main" val="6200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Czaty i komunikatory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876" y="1264555"/>
            <a:ext cx="8686667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W świetle badań przeprowadzonych w Polsce przez Fundację Dzieci Niczyje, korzystanie z komunikatorów jest drugą najpopularniejszą czynnością podejmowaną przez młodzież w Internecie. Czaty i komunikatory są niezwykle atrakcyjne dla dzieci i młodzieży, ponieważ dają im możliwość: kontaktów z innymi osobami, budowania relacji interpersonalnych opartych nie tylko na rodzinie i grupie rówieśniczej, jak również tworzenia nowej własnej osobowości online, również tej, która odbiega w swoich cechach od zwykłych zachowań danej osoby.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Specyfika </a:t>
            </a:r>
            <a:r>
              <a:rPr lang="pl-PL" dirty="0" smtClean="0">
                <a:solidFill>
                  <a:schemeClr val="tx1"/>
                </a:solidFill>
              </a:rPr>
              <a:t>czatów </a:t>
            </a:r>
            <a:r>
              <a:rPr lang="pl-PL" dirty="0">
                <a:solidFill>
                  <a:schemeClr val="tx1"/>
                </a:solidFill>
              </a:rPr>
              <a:t>jako narzędzi komunikacji, powoduje, że użytkownicy mogą być narażeni na </a:t>
            </a:r>
            <a:r>
              <a:rPr lang="pl-PL" b="1" dirty="0">
                <a:solidFill>
                  <a:schemeClr val="tx1"/>
                </a:solidFill>
              </a:rPr>
              <a:t>uwodzenie przez internet, akty cyberprzemocy czy kontakt z niebezpiecznymi treściami.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449" y="2726050"/>
            <a:ext cx="1280378" cy="1291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286" y="4837650"/>
            <a:ext cx="1684705" cy="1684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543" y="283841"/>
            <a:ext cx="1684286" cy="17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942" y="325191"/>
            <a:ext cx="9607618" cy="61786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</a:rPr>
              <a:t>Czaty i komunikatory to narzędzia pozwalające twojemu dziecku szybko i bezpłatnie kontaktować się z ważnymi dla niego osobami. Uczul dziecko</a:t>
            </a:r>
            <a:r>
              <a:rPr lang="pl-PL" b="1" dirty="0">
                <a:solidFill>
                  <a:srgbClr val="C00000"/>
                </a:solidFill>
              </a:rPr>
              <a:t>, aby nie dzieliło się online wszystkimi informacjami </a:t>
            </a:r>
            <a:r>
              <a:rPr lang="pl-PL" dirty="0">
                <a:solidFill>
                  <a:srgbClr val="C00000"/>
                </a:solidFill>
              </a:rPr>
              <a:t>o jakie proszą je rozmówcy.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</a:rPr>
              <a:t>Sprawdź właściwości </a:t>
            </a:r>
            <a:r>
              <a:rPr lang="pl-PL" dirty="0">
                <a:solidFill>
                  <a:srgbClr val="C00000"/>
                </a:solidFill>
              </a:rPr>
              <a:t>czatu i komunikatorów, z których korzysta twoje dziecko: czy czat jest moderowany, czy ma ograniczenia wiekowe, czy usługi te dają możliwość zgłaszania niepokojących sytuacji i blokowania agresywnych użytkowników.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C00000"/>
                </a:solidFill>
              </a:rPr>
              <a:t>Porozmawiaj z dzieckiem o tym, dlaczego ważne jest by </a:t>
            </a:r>
            <a:r>
              <a:rPr lang="pl-PL" b="1" dirty="0">
                <a:solidFill>
                  <a:srgbClr val="C00000"/>
                </a:solidFill>
              </a:rPr>
              <a:t>przestrzegało regulaminu </a:t>
            </a:r>
            <a:r>
              <a:rPr lang="pl-PL" dirty="0">
                <a:solidFill>
                  <a:srgbClr val="C00000"/>
                </a:solidFill>
              </a:rPr>
              <a:t>w przypadku czatów mających ograniczenia wiekowe. Jego łamanie może się wiązać z sytuacjami nieprzyjemnymi, trudnymi i niebezpiecznymi, które na długo mogą pozostać w pamięci dziecka.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</a:rPr>
              <a:t>Ostrzeż dziecko, by nie dało się namówić na zachowanie, które może sprowadzić na nie kłopoty </a:t>
            </a:r>
            <a:r>
              <a:rPr lang="pl-PL" dirty="0">
                <a:solidFill>
                  <a:srgbClr val="C00000"/>
                </a:solidFill>
              </a:rPr>
              <a:t>(np. rozebranie się przed kamerką internetową). Po drugiej stronie mogą być osoby, które mogą mieć zupełnie inne intencje niż sądzi dziecko.</a:t>
            </a:r>
          </a:p>
        </p:txBody>
      </p:sp>
    </p:spTree>
    <p:extLst>
      <p:ext uri="{BB962C8B-B14F-4D97-AF65-F5344CB8AC3E}">
        <p14:creationId xmlns:p14="http://schemas.microsoft.com/office/powerpoint/2010/main" val="375770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628348" cy="825318"/>
          </a:xfrm>
        </p:spPr>
        <p:txBody>
          <a:bodyPr/>
          <a:lstStyle/>
          <a:p>
            <a:r>
              <a:rPr lang="pl-PL" b="1" dirty="0"/>
              <a:t>Portale społcznościowe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691" y="1313644"/>
            <a:ext cx="9359454" cy="55443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W świetle badań, w Polsce z dwóch najpopularniejszych portali społecznościowych (Facebook i nk.pl) korzysta odpowiednio 75 i 35% inter-nautów ogółem. W grupie młodzieży w wieku 15–24 lat wyniki te są na poziomie odpowiednio 87 i 32%, zaś w grupie dzieci w wieku 7–14 lat: 68 i 28% </a:t>
            </a:r>
            <a:r>
              <a:rPr lang="pl-PL" i="1" dirty="0">
                <a:solidFill>
                  <a:schemeClr val="tx1"/>
                </a:solidFill>
              </a:rPr>
              <a:t>(wyniki z lutego 2014 roku).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Tak wysokie zainteresowanie portalami społecznościowymi wśród młodych, rodzi pytanie o ich bezpieczeństwo zwłaszcza, że w przypadku części portali społecznościowych istnieją ograniczenia wiekowe (np. 13 lat dla Facebook’a). </a:t>
            </a:r>
            <a:r>
              <a:rPr lang="pl-PL" b="1" dirty="0">
                <a:solidFill>
                  <a:schemeClr val="tx1"/>
                </a:solidFill>
              </a:rPr>
              <a:t>Wiele dzieci zawyża swój wiek, kłamiąc odnośnie swojej daty urodzenia</a:t>
            </a:r>
            <a:r>
              <a:rPr lang="pl-PL" dirty="0">
                <a:solidFill>
                  <a:schemeClr val="tx1"/>
                </a:solidFill>
              </a:rPr>
              <a:t>, by móc bez problemu korzystać z większości funkcji portalu. Warto podkreślić, że coraz częstsze są również przypadki, w których dorośli, mimo świadomości ograniczeń wieku użytkownika, zakładają profil swoim młodszym pociechom.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872" y="1905000"/>
            <a:ext cx="1131774" cy="1131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911" y="-35974"/>
            <a:ext cx="1485402" cy="1485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929" y="3696857"/>
            <a:ext cx="1047292" cy="1047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278" y="5404233"/>
            <a:ext cx="1026962" cy="10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019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1708</TotalTime>
  <Words>2480</Words>
  <Application>Microsoft Office PowerPoint</Application>
  <PresentationFormat>Panoramiczny</PresentationFormat>
  <Paragraphs>97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Wisp</vt:lpstr>
      <vt:lpstr>(NIE)bezpieczna cyberprzestrzeń</vt:lpstr>
      <vt:lpstr>Prezentacja programu PowerPoint</vt:lpstr>
      <vt:lpstr>Gdzie kryje się zagrożenie?</vt:lpstr>
      <vt:lpstr>Gry online</vt:lpstr>
      <vt:lpstr>Prezentacja programu PowerPoint</vt:lpstr>
      <vt:lpstr>Prezentacja programu PowerPoint</vt:lpstr>
      <vt:lpstr>Czaty i komunikatory</vt:lpstr>
      <vt:lpstr>Prezentacja programu PowerPoint</vt:lpstr>
      <vt:lpstr>Portale społcznościowe</vt:lpstr>
      <vt:lpstr>Prezentacja programu PowerPoint</vt:lpstr>
      <vt:lpstr>Prezentacja programu PowerPoint</vt:lpstr>
      <vt:lpstr>Internet w urządzeniach mobilnych</vt:lpstr>
      <vt:lpstr>Prezentacja programu PowerPoint</vt:lpstr>
      <vt:lpstr>Prezentacja programu PowerPoint</vt:lpstr>
      <vt:lpstr>Nadużywanie internetu</vt:lpstr>
      <vt:lpstr>Prezentacja programu PowerPoint</vt:lpstr>
      <vt:lpstr>Nierozważne publikowanie wizerunku</vt:lpstr>
      <vt:lpstr>Prezentacja programu PowerPoint</vt:lpstr>
      <vt:lpstr>Szkodliwe treści</vt:lpstr>
      <vt:lpstr>Prezentacja programu PowerPoint</vt:lpstr>
      <vt:lpstr>Dowiedz się więcej</vt:lpstr>
      <vt:lpstr>Zastanów się !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XXX</dc:creator>
  <cp:lastModifiedBy>uzytkownik</cp:lastModifiedBy>
  <cp:revision>61</cp:revision>
  <dcterms:created xsi:type="dcterms:W3CDTF">2017-03-26T17:55:51Z</dcterms:created>
  <dcterms:modified xsi:type="dcterms:W3CDTF">2017-04-01T07:38:03Z</dcterms:modified>
</cp:coreProperties>
</file>